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0"/>
  </p:notesMasterIdLst>
  <p:handoutMasterIdLst>
    <p:handoutMasterId r:id="rId21"/>
  </p:handoutMasterIdLst>
  <p:sldIdLst>
    <p:sldId id="390" r:id="rId2"/>
    <p:sldId id="404" r:id="rId3"/>
    <p:sldId id="405" r:id="rId4"/>
    <p:sldId id="417" r:id="rId5"/>
    <p:sldId id="409" r:id="rId6"/>
    <p:sldId id="415" r:id="rId7"/>
    <p:sldId id="420" r:id="rId8"/>
    <p:sldId id="421" r:id="rId9"/>
    <p:sldId id="406" r:id="rId10"/>
    <p:sldId id="407" r:id="rId11"/>
    <p:sldId id="408" r:id="rId12"/>
    <p:sldId id="394" r:id="rId13"/>
    <p:sldId id="396" r:id="rId14"/>
    <p:sldId id="410" r:id="rId15"/>
    <p:sldId id="411" r:id="rId16"/>
    <p:sldId id="403" r:id="rId17"/>
    <p:sldId id="416" r:id="rId18"/>
    <p:sldId id="419" r:id="rId19"/>
  </p:sldIdLst>
  <p:sldSz cx="9144000" cy="6858000" type="screen4x3"/>
  <p:notesSz cx="6797675" cy="9926638"/>
  <p:custDataLst>
    <p:tags r:id="rId2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5050"/>
    <a:srgbClr val="F3BC1B"/>
    <a:srgbClr val="F5802D"/>
    <a:srgbClr val="3C8FED"/>
    <a:srgbClr val="BDD8F3"/>
    <a:srgbClr val="8EC9FB"/>
    <a:srgbClr val="EF9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/>
    <p:restoredTop sz="86429"/>
  </p:normalViewPr>
  <p:slideViewPr>
    <p:cSldViewPr snapToObjects="1">
      <p:cViewPr varScale="1">
        <p:scale>
          <a:sx n="60" d="100"/>
          <a:sy n="60" d="100"/>
        </p:scale>
        <p:origin x="1620" y="44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2776"/>
    </p:cViewPr>
  </p:sorterViewPr>
  <p:notesViewPr>
    <p:cSldViewPr snapToObjects="1">
      <p:cViewPr varScale="1">
        <p:scale>
          <a:sx n="56" d="100"/>
          <a:sy n="56" d="100"/>
        </p:scale>
        <p:origin x="-1812" y="-102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346622-EE63-6343-AA5F-BAE802F277A5}" type="datetimeFigureOut">
              <a:rPr lang="es-ES"/>
              <a:pPr>
                <a:defRPr/>
              </a:pPr>
              <a:t>05/04/2022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740DE9-EBDA-5A4A-9B61-8CF2736AF9A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813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7F421EF1-ACB7-AE45-B8B1-89FB6FE80E04}" type="datetimeFigureOut">
              <a:rPr lang="es-ES"/>
              <a:pPr>
                <a:defRPr/>
              </a:pPr>
              <a:t>05/04/2022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D90E606-8EBA-EA4E-81F2-F6C3397C4EB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  <p:pic>
        <p:nvPicPr>
          <p:cNvPr id="308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92075"/>
            <a:ext cx="32480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88900"/>
            <a:ext cx="1976438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2786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4629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756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3054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7144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5946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316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6144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1624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001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066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66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6213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algorithms are applied at gridded scheme where each node is connected to a set of vicinity points. 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 connecting nodes displayed by arrows for 4 different schemes: 4, 8, 16 and 24 edges. Each arrow represents potential ship courses or directions. Different grid resolution has been tested that a minimum 16 edges are required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software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4901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1468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2734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6410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18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68C2B-3AAA-43AD-9CC9-51CF2EBF4D17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67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DA1D5-33BE-FF40-A927-274548B7B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08F526-7302-F847-A66B-0C59D5A8C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DDCEF5-7D69-F740-90E3-5DFCAA9F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8552D-E348-4E4F-9D27-DF15C58B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A830ED-C0FD-A348-8B06-C2482AB1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33035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2DE62-8FB7-4E40-818F-92172DF75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F5E945-B39B-114B-AD36-5FF2841B0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C84A37-05B1-1449-B687-48AF9FCC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8FF9E6-CF7A-FD40-BF9B-43F8B62C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348CE0-265C-1040-AC63-976CFFD8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79614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F67DB6-ABAE-8541-A8D6-BF2D708518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B4C67F-78E1-2840-9271-6C9CFEAA5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5D9774-E44C-484C-9D9B-87FF963E6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D21D9F-7A04-FE45-B2B4-E6D48B3E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FDEC37-2883-624F-A08C-BA2CA5A8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07264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F9167-5F49-9346-A535-EC9138B4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067707-BDA0-0F47-8B20-08CDEC712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333F3C-C344-C843-97D5-A214FAE7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3DB0C4-0926-FB4B-85FA-C3D02EA0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6760F5-E9F7-2743-B5E1-F519D9FD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03569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83691-30BB-A943-A67C-110BEC18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06FAD1-526C-7F48-9CDC-C047E7001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BF3C1D-8488-6749-976F-86325E89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C409C5-3B68-F14C-9A59-0B2C9052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99397E-01FD-214B-963D-4906B00C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87195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CDD33-1639-3E41-AD09-D534B2F4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C4E772-9AF9-7746-ADE7-E9E07F262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7418DE-4E4B-3C43-8141-3A9F434A6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74F603-3EC0-BB42-88DB-77D106E5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462937-A5A7-D643-92C0-C0E6C04C4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15AEEC-380C-6E46-ABD0-ECDA655D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43988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ABD09-BCC7-FC4C-BCEE-68389D666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C14674-B1DA-B14C-A10A-87E534ACA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02CFF6-2481-2B44-B04A-BD64D850E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378AD5B-768E-7E4C-B12A-5603B9136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9A73107-A8F2-8243-AD3D-4ED04CA29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2816174-FB6D-EB4B-AF77-42E8FC798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8B548C-8B2E-894F-8BCC-911CD01C4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2753215-747D-BD49-BE98-9C9B924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7013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83E57-E2EB-D74F-B4CF-ED663F6A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F249C1-7AD9-1C42-AEDF-EFED68069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F7815F9-9934-9C46-B130-B5D972C8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82037C-6E94-5C49-A4BC-3E9776CB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61985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3202723-C43C-E345-86A4-6B858381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A6B1FA-584C-3144-A9AF-4B075961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5DEC55-E78E-3F41-8197-900EB165D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25732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4656EB-FBA1-6B45-8377-991CC8FBC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AEDD39-E2C2-7444-8969-B7765298F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8A85B4-1B3E-0840-ACB7-9CC3A1310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7FE7AA-0479-E240-8323-5E468CA64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54613-50AA-8847-BBFD-3F5A1788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CB7ED3-D97B-A441-9793-08EC5FBC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96815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5189-4EFE-DF4C-A452-BB185B89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C98C2D6-499B-B741-A34B-4D4520B7A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A11E359-B463-664F-B94C-3D5542707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119BD7-99C8-3E44-889B-CFA62E2C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4BB6EE-06CF-0940-B970-74890D01D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B16C0B-BC4F-6C47-B22B-27167BD5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31225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C02304-66A7-F046-BA97-C5B3E215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2F20E5-9344-8844-A770-4D3E0DE80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18809D-A435-AF40-9802-5C01A0966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AB8B80-BC74-C848-BC5B-E6F1AE5B401E}" type="datetimeFigureOut">
              <a:rPr lang="en-US" smtClean="0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C6D736-C8CD-F242-8E6C-C24A5FFE9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970757-0EE8-3546-AA22-B40CA987C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18BE7C-3082-AF4E-97F9-50A176A66AB5}" type="slidenum">
              <a:rPr lang="en-US" altLang="es-ES" smtClean="0"/>
              <a:pPr>
                <a:defRPr/>
              </a:pPr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76619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09600" y="1143000"/>
            <a:ext cx="8039100" cy="5289550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11"/>
          <p:cNvSpPr txBox="1"/>
          <p:nvPr/>
        </p:nvSpPr>
        <p:spPr>
          <a:xfrm>
            <a:off x="762001" y="1155700"/>
            <a:ext cx="78867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ctr"/>
            <a:endParaRPr lang="en-US" sz="2400" i="1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i="1" dirty="0">
                <a:latin typeface="+mn-lt"/>
              </a:rPr>
              <a:t>Workshop Day 1: </a:t>
            </a:r>
            <a:r>
              <a:rPr lang="en-GB" sz="3600" i="1" dirty="0">
                <a:latin typeface="+mn-lt"/>
              </a:rPr>
              <a:t>software familiarization, forecast weather and oceanographic conditions, software feasibility.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i="1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smtClean="0">
                <a:solidFill>
                  <a:srgbClr val="00B0F0"/>
                </a:solidFill>
              </a:rPr>
              <a:t>Briefing</a:t>
            </a:r>
            <a:endParaRPr lang="en-US" sz="2400" i="1" dirty="0" smtClean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i="1" dirty="0"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 smtClean="0">
                <a:latin typeface="+mn-lt"/>
              </a:rPr>
              <a:t>Chalmers University of Technology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 smtClean="0">
                <a:latin typeface="+mn-lt"/>
              </a:rPr>
              <a:t>April 5th, 2022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cs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374623-8C0F-B245-8E6A-7570609745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24" y="152400"/>
            <a:ext cx="709676" cy="8858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16694FA-436F-014B-B20C-374099B19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76200"/>
            <a:ext cx="4051300" cy="1079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D62E531-EA32-334E-8EAC-AC26CAA8AF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47648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66765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552450" y="1496249"/>
            <a:ext cx="8039100" cy="4953000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2804E25-A507-054E-861A-07BC2B53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30" y="1619071"/>
            <a:ext cx="787851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sz="2400" b="1" dirty="0" err="1" smtClean="0">
                <a:solidFill>
                  <a:schemeClr val="tx1"/>
                </a:solidFill>
              </a:rPr>
              <a:t>Aertssen</a:t>
            </a:r>
            <a:r>
              <a:rPr lang="en-US" sz="2400" b="1" dirty="0">
                <a:solidFill>
                  <a:schemeClr val="tx1"/>
                </a:solidFill>
              </a:rPr>
              <a:t>:</a:t>
            </a:r>
            <a:r>
              <a:rPr lang="en-US" sz="2400" dirty="0">
                <a:solidFill>
                  <a:schemeClr val="tx1"/>
                </a:solidFill>
              </a:rPr>
              <a:t> this formula includes ship dimensions (L</a:t>
            </a:r>
            <a:r>
              <a:rPr lang="en-US" sz="2400" baseline="-25000" dirty="0">
                <a:solidFill>
                  <a:schemeClr val="tx1"/>
                </a:solidFill>
              </a:rPr>
              <a:t>BP</a:t>
            </a:r>
            <a:r>
              <a:rPr lang="en-US" sz="2400" dirty="0">
                <a:solidFill>
                  <a:schemeClr val="tx1"/>
                </a:solidFill>
              </a:rPr>
              <a:t>) in speed reduction in function of waves parameters.</a:t>
            </a:r>
          </a:p>
          <a:p>
            <a:pPr lvl="1" indent="0" algn="just" eaLnBrk="1" hangingPunct="1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32EC5E9-25C0-6F4B-A232-1CBCF92DD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4" y="24308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9C66835-115A-AE44-833D-02AC305D4B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23504" y="2497158"/>
                <a:ext cx="264822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a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ca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ca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ca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ca-ES" i="1">
                                      <a:latin typeface="Cambria Math" panose="02040503050406030204" pitchFamily="18" charset="0"/>
                                    </a:rPr>
                                    <m:t>𝐵𝑃</m:t>
                                  </m:r>
                                </m:sub>
                              </m:sSub>
                            </m:den>
                          </m:f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f>
                        <m:fPr>
                          <m:ctrlPr>
                            <a:rPr lang="ca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a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504" y="2497158"/>
                <a:ext cx="2648224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u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2295011"/>
                  </p:ext>
                </p:extLst>
              </p:nvPr>
            </p:nvGraphicFramePr>
            <p:xfrm>
              <a:off x="956860" y="3306501"/>
              <a:ext cx="6732325" cy="2926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71936">
                      <a:extLst>
                        <a:ext uri="{9D8B030D-6E8A-4147-A177-3AD203B41FA5}">
                          <a16:colId xmlns:a16="http://schemas.microsoft.com/office/drawing/2014/main" val="2701090075"/>
                        </a:ext>
                      </a:extLst>
                    </a:gridCol>
                    <a:gridCol w="533784">
                      <a:extLst>
                        <a:ext uri="{9D8B030D-6E8A-4147-A177-3AD203B41FA5}">
                          <a16:colId xmlns:a16="http://schemas.microsoft.com/office/drawing/2014/main" val="1239486872"/>
                        </a:ext>
                      </a:extLst>
                    </a:gridCol>
                    <a:gridCol w="862994">
                      <a:extLst>
                        <a:ext uri="{9D8B030D-6E8A-4147-A177-3AD203B41FA5}">
                          <a16:colId xmlns:a16="http://schemas.microsoft.com/office/drawing/2014/main" val="3535395128"/>
                        </a:ext>
                      </a:extLst>
                    </a:gridCol>
                    <a:gridCol w="591171">
                      <a:extLst>
                        <a:ext uri="{9D8B030D-6E8A-4147-A177-3AD203B41FA5}">
                          <a16:colId xmlns:a16="http://schemas.microsoft.com/office/drawing/2014/main" val="1810937455"/>
                        </a:ext>
                      </a:extLst>
                    </a:gridCol>
                    <a:gridCol w="316848">
                      <a:extLst>
                        <a:ext uri="{9D8B030D-6E8A-4147-A177-3AD203B41FA5}">
                          <a16:colId xmlns:a16="http://schemas.microsoft.com/office/drawing/2014/main" val="2815452826"/>
                        </a:ext>
                      </a:extLst>
                    </a:gridCol>
                    <a:gridCol w="591171">
                      <a:extLst>
                        <a:ext uri="{9D8B030D-6E8A-4147-A177-3AD203B41FA5}">
                          <a16:colId xmlns:a16="http://schemas.microsoft.com/office/drawing/2014/main" val="2627344348"/>
                        </a:ext>
                      </a:extLst>
                    </a:gridCol>
                    <a:gridCol w="591171">
                      <a:extLst>
                        <a:ext uri="{9D8B030D-6E8A-4147-A177-3AD203B41FA5}">
                          <a16:colId xmlns:a16="http://schemas.microsoft.com/office/drawing/2014/main" val="3844385782"/>
                        </a:ext>
                      </a:extLst>
                    </a:gridCol>
                    <a:gridCol w="708738">
                      <a:extLst>
                        <a:ext uri="{9D8B030D-6E8A-4147-A177-3AD203B41FA5}">
                          <a16:colId xmlns:a16="http://schemas.microsoft.com/office/drawing/2014/main" val="331886675"/>
                        </a:ext>
                      </a:extLst>
                    </a:gridCol>
                    <a:gridCol w="591171">
                      <a:extLst>
                        <a:ext uri="{9D8B030D-6E8A-4147-A177-3AD203B41FA5}">
                          <a16:colId xmlns:a16="http://schemas.microsoft.com/office/drawing/2014/main" val="495824532"/>
                        </a:ext>
                      </a:extLst>
                    </a:gridCol>
                    <a:gridCol w="708738">
                      <a:extLst>
                        <a:ext uri="{9D8B030D-6E8A-4147-A177-3AD203B41FA5}">
                          <a16:colId xmlns:a16="http://schemas.microsoft.com/office/drawing/2014/main" val="3240169363"/>
                        </a:ext>
                      </a:extLst>
                    </a:gridCol>
                    <a:gridCol w="764603">
                      <a:extLst>
                        <a:ext uri="{9D8B030D-6E8A-4147-A177-3AD203B41FA5}">
                          <a16:colId xmlns:a16="http://schemas.microsoft.com/office/drawing/2014/main" val="42000572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>
                                    <a:effectLst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 150º-210º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60º-150º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210º - 300º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 30º-60º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300º-330º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0º-30º 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330º-360º 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5839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BN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Hs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200" dirty="0" err="1">
                              <a:effectLst/>
                            </a:rPr>
                            <a:t>W</a:t>
                          </a:r>
                          <a:r>
                            <a:rPr lang="en-GB" sz="1200" baseline="-25000" dirty="0" err="1">
                              <a:effectLst/>
                            </a:rPr>
                            <a:t>speed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n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n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N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n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2086596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2.5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17-21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900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700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350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8563066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4.0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22-27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1300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1000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32222017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7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5.5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28-33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2100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1400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700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99400704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7.5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34-40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3600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18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2300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1000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7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700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3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617592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u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2295011"/>
                  </p:ext>
                </p:extLst>
              </p:nvPr>
            </p:nvGraphicFramePr>
            <p:xfrm>
              <a:off x="956860" y="3306501"/>
              <a:ext cx="6732325" cy="2926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71936">
                      <a:extLst>
                        <a:ext uri="{9D8B030D-6E8A-4147-A177-3AD203B41FA5}">
                          <a16:colId xmlns:a16="http://schemas.microsoft.com/office/drawing/2014/main" val="2701090075"/>
                        </a:ext>
                      </a:extLst>
                    </a:gridCol>
                    <a:gridCol w="533784">
                      <a:extLst>
                        <a:ext uri="{9D8B030D-6E8A-4147-A177-3AD203B41FA5}">
                          <a16:colId xmlns:a16="http://schemas.microsoft.com/office/drawing/2014/main" val="1239486872"/>
                        </a:ext>
                      </a:extLst>
                    </a:gridCol>
                    <a:gridCol w="862994">
                      <a:extLst>
                        <a:ext uri="{9D8B030D-6E8A-4147-A177-3AD203B41FA5}">
                          <a16:colId xmlns:a16="http://schemas.microsoft.com/office/drawing/2014/main" val="3535395128"/>
                        </a:ext>
                      </a:extLst>
                    </a:gridCol>
                    <a:gridCol w="591171">
                      <a:extLst>
                        <a:ext uri="{9D8B030D-6E8A-4147-A177-3AD203B41FA5}">
                          <a16:colId xmlns:a16="http://schemas.microsoft.com/office/drawing/2014/main" val="1810937455"/>
                        </a:ext>
                      </a:extLst>
                    </a:gridCol>
                    <a:gridCol w="316848">
                      <a:extLst>
                        <a:ext uri="{9D8B030D-6E8A-4147-A177-3AD203B41FA5}">
                          <a16:colId xmlns:a16="http://schemas.microsoft.com/office/drawing/2014/main" val="2815452826"/>
                        </a:ext>
                      </a:extLst>
                    </a:gridCol>
                    <a:gridCol w="591171">
                      <a:extLst>
                        <a:ext uri="{9D8B030D-6E8A-4147-A177-3AD203B41FA5}">
                          <a16:colId xmlns:a16="http://schemas.microsoft.com/office/drawing/2014/main" val="2627344348"/>
                        </a:ext>
                      </a:extLst>
                    </a:gridCol>
                    <a:gridCol w="591171">
                      <a:extLst>
                        <a:ext uri="{9D8B030D-6E8A-4147-A177-3AD203B41FA5}">
                          <a16:colId xmlns:a16="http://schemas.microsoft.com/office/drawing/2014/main" val="3844385782"/>
                        </a:ext>
                      </a:extLst>
                    </a:gridCol>
                    <a:gridCol w="708738">
                      <a:extLst>
                        <a:ext uri="{9D8B030D-6E8A-4147-A177-3AD203B41FA5}">
                          <a16:colId xmlns:a16="http://schemas.microsoft.com/office/drawing/2014/main" val="331886675"/>
                        </a:ext>
                      </a:extLst>
                    </a:gridCol>
                    <a:gridCol w="591171">
                      <a:extLst>
                        <a:ext uri="{9D8B030D-6E8A-4147-A177-3AD203B41FA5}">
                          <a16:colId xmlns:a16="http://schemas.microsoft.com/office/drawing/2014/main" val="495824532"/>
                        </a:ext>
                      </a:extLst>
                    </a:gridCol>
                    <a:gridCol w="708738">
                      <a:extLst>
                        <a:ext uri="{9D8B030D-6E8A-4147-A177-3AD203B41FA5}">
                          <a16:colId xmlns:a16="http://schemas.microsoft.com/office/drawing/2014/main" val="3240169363"/>
                        </a:ext>
                      </a:extLst>
                    </a:gridCol>
                    <a:gridCol w="764603">
                      <a:extLst>
                        <a:ext uri="{9D8B030D-6E8A-4147-A177-3AD203B41FA5}">
                          <a16:colId xmlns:a16="http://schemas.microsoft.com/office/drawing/2014/main" val="4200057228"/>
                        </a:ext>
                      </a:extLst>
                    </a:gridCol>
                  </a:tblGrid>
                  <a:tr h="10972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marL="68580" marR="68580" marT="0" marB="0" anchor="b">
                        <a:blipFill>
                          <a:blip r:embed="rId7"/>
                          <a:stretch>
                            <a:fillRect l="-116901" t="-556" r="-565493" b="-17111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 150º-210º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60º-150º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210º - 300º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 30º-60º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300º-330º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0º-30º </a:t>
                          </a:r>
                          <a:endParaRPr lang="ca-ES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330º-360º 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35839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BN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Hs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200" dirty="0" err="1">
                              <a:effectLst/>
                            </a:rPr>
                            <a:t>W</a:t>
                          </a:r>
                          <a:r>
                            <a:rPr lang="en-GB" sz="1200" baseline="-25000" dirty="0" err="1">
                              <a:effectLst/>
                            </a:rPr>
                            <a:t>speed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n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n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N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n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2086596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2.5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17-21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900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700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350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8563066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4.0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22-27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1300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1000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3222201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7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5.5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28-33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2100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1400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700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9940070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7.5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34-40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3600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18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2300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1000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7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700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3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6175927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1037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76200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611095" y="1676400"/>
            <a:ext cx="8039100" cy="4953000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2804E25-A507-054E-861A-07BC2B53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30" y="1882438"/>
            <a:ext cx="787851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sz="2400" b="1" dirty="0" err="1" smtClean="0">
                <a:solidFill>
                  <a:schemeClr val="tx1"/>
                </a:solidFill>
              </a:rPr>
              <a:t>Khokhlov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GB" sz="2400" dirty="0" smtClean="0">
                <a:solidFill>
                  <a:schemeClr val="tx1"/>
                </a:solidFill>
              </a:rPr>
              <a:t>suggested </a:t>
            </a:r>
            <a:r>
              <a:rPr lang="en-GB" sz="2400" dirty="0">
                <a:solidFill>
                  <a:schemeClr val="tx1"/>
                </a:solidFill>
              </a:rPr>
              <a:t>by </a:t>
            </a:r>
            <a:r>
              <a:rPr lang="en-GB" sz="2400" dirty="0" err="1" smtClean="0">
                <a:solidFill>
                  <a:schemeClr val="tx1"/>
                </a:solidFill>
              </a:rPr>
              <a:t>Lubkovsky</a:t>
            </a:r>
            <a:r>
              <a:rPr lang="en-GB" sz="2400" dirty="0" smtClean="0">
                <a:solidFill>
                  <a:schemeClr val="tx1"/>
                </a:solidFill>
              </a:rPr>
              <a:t>)</a:t>
            </a:r>
            <a:r>
              <a:rPr lang="en-US" sz="2400" dirty="0" smtClean="0">
                <a:solidFill>
                  <a:schemeClr val="tx1"/>
                </a:solidFill>
              </a:rPr>
              <a:t>: </a:t>
            </a:r>
            <a:r>
              <a:rPr lang="en-US" sz="2400" dirty="0">
                <a:solidFill>
                  <a:schemeClr val="tx1"/>
                </a:solidFill>
              </a:rPr>
              <a:t>this formula takes into account vessels’ DWT and waves characteristics to calculate ship speed reduction.</a:t>
            </a:r>
          </a:p>
          <a:p>
            <a:pPr algn="just" eaLnBrk="1" hangingPunct="1"/>
            <a:endParaRPr lang="en-US" sz="2400" b="1" dirty="0">
              <a:solidFill>
                <a:schemeClr val="tx1"/>
              </a:solidFill>
            </a:endParaRPr>
          </a:p>
          <a:p>
            <a:pPr algn="just" eaLnBrk="1" hangingPunct="1"/>
            <a:endParaRPr lang="en-US" sz="2400" b="1" dirty="0">
              <a:solidFill>
                <a:schemeClr val="tx1"/>
              </a:solidFill>
            </a:endParaRPr>
          </a:p>
          <a:p>
            <a:pPr algn="just" eaLnBrk="1" hangingPunct="1"/>
            <a:endParaRPr lang="en-GB" sz="2400" dirty="0" smtClean="0"/>
          </a:p>
          <a:p>
            <a:pPr algn="just" eaLnBrk="1" hangingPunct="1"/>
            <a:r>
              <a:rPr lang="en-GB" sz="2400" dirty="0" err="1" smtClean="0"/>
              <a:t>Khokhlov</a:t>
            </a:r>
            <a:r>
              <a:rPr lang="en-GB" sz="2400" dirty="0" smtClean="0"/>
              <a:t> </a:t>
            </a:r>
            <a:r>
              <a:rPr lang="en-GB" sz="2400" dirty="0"/>
              <a:t>method is applicable for</a:t>
            </a:r>
            <a:r>
              <a:rPr lang="en-GB" sz="2400" dirty="0" smtClean="0"/>
              <a:t>:</a:t>
            </a:r>
          </a:p>
          <a:p>
            <a:pPr algn="just" eaLnBrk="1" hangingPunct="1"/>
            <a:endParaRPr lang="en-GB" sz="2400" dirty="0" smtClean="0"/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GB" sz="2400" dirty="0" smtClean="0"/>
              <a:t>Vessels </a:t>
            </a:r>
            <a:r>
              <a:rPr lang="en-GB" sz="2400" dirty="0"/>
              <a:t>from 4.000 to 20.000 DWT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GB" sz="2400" dirty="0"/>
              <a:t>Design speeds in between 9 and 20 knots.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96296BC-AE9A-CD46-B181-17C47ACAD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500"/>
            <a:ext cx="4051300" cy="10795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1A40D54-7861-624A-A524-356BC51C6B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02308" y="3405932"/>
                <a:ext cx="734921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a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ca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0.745·</m:t>
                          </m:r>
                          <m:sSub>
                            <m:sSubPr>
                              <m:ctrlPr>
                                <a:rPr lang="ca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−0.245·</m:t>
                          </m:r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ca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ca-ES" i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ca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1.0−1.35·</m:t>
                          </m:r>
                          <m:sSup>
                            <m:sSupPr>
                              <m:ctrlPr>
                                <a:rPr lang="ca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ca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08" y="3405932"/>
                <a:ext cx="7349211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1"/>
          <p:cNvSpPr txBox="1"/>
          <p:nvPr/>
        </p:nvSpPr>
        <p:spPr>
          <a:xfrm>
            <a:off x="609600" y="1143000"/>
            <a:ext cx="8061325" cy="1508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cs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391180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609599" y="2209800"/>
            <a:ext cx="8061325" cy="3959163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BBF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0EB8291-3D72-5449-A920-4C7A6D2C0069}"/>
              </a:ext>
            </a:extLst>
          </p:cNvPr>
          <p:cNvSpPr txBox="1"/>
          <p:nvPr/>
        </p:nvSpPr>
        <p:spPr>
          <a:xfrm>
            <a:off x="609600" y="1381780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514350" indent="-514350" algn="just" fontAlgn="auto">
              <a:spcBef>
                <a:spcPts val="0"/>
              </a:spcBef>
              <a:spcAft>
                <a:spcPts val="0"/>
              </a:spcAft>
              <a:buAutoNum type="arabicPeriod"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defRPr>
            </a:lvl1pPr>
          </a:lstStyle>
          <a:p>
            <a:pPr marL="0" indent="0">
              <a:buNone/>
            </a:pPr>
            <a:r>
              <a:rPr lang="en-US" i="1" dirty="0" smtClean="0"/>
              <a:t>Case study</a:t>
            </a:r>
            <a:endParaRPr lang="en-US" i="1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568A27E-874B-F342-87D6-35FAFE602C2F}"/>
              </a:ext>
            </a:extLst>
          </p:cNvPr>
          <p:cNvSpPr/>
          <p:nvPr/>
        </p:nvSpPr>
        <p:spPr>
          <a:xfrm>
            <a:off x="898525" y="2644676"/>
            <a:ext cx="7772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r>
              <a:rPr lang="en-GB" altLang="es-ES" sz="2400" dirty="0" smtClean="0">
                <a:latin typeface="+mn-lt"/>
              </a:rPr>
              <a:t>3 </a:t>
            </a:r>
            <a:r>
              <a:rPr lang="en-GB" altLang="es-ES" sz="2400" dirty="0">
                <a:latin typeface="+mn-lt"/>
              </a:rPr>
              <a:t>routes, 5 ports</a:t>
            </a: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endParaRPr lang="en-GB" altLang="es-ES" sz="2400" dirty="0">
              <a:latin typeface="+mn-lt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r>
              <a:rPr lang="en-GB" altLang="es-ES" sz="2400" dirty="0">
                <a:latin typeface="+mn-lt"/>
              </a:rPr>
              <a:t>From calm waters to waves 8 meters high.</a:t>
            </a: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endParaRPr lang="en-GB" altLang="es-ES" sz="2400" dirty="0">
              <a:latin typeface="+mn-lt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r>
              <a:rPr lang="en-GB" altLang="es-ES" sz="2400" dirty="0">
                <a:latin typeface="+mn-lt"/>
              </a:rPr>
              <a:t>Bowditch, </a:t>
            </a:r>
            <a:r>
              <a:rPr lang="en-GB" altLang="es-ES" sz="2400" dirty="0" err="1">
                <a:latin typeface="+mn-lt"/>
              </a:rPr>
              <a:t>Aertssen</a:t>
            </a:r>
            <a:r>
              <a:rPr lang="en-GB" altLang="es-ES" sz="2400" dirty="0">
                <a:latin typeface="+mn-lt"/>
              </a:rPr>
              <a:t> and </a:t>
            </a:r>
            <a:r>
              <a:rPr lang="en-GB" altLang="es-ES" sz="2400" dirty="0" err="1">
                <a:latin typeface="+mn-lt"/>
              </a:rPr>
              <a:t>Khokhlov</a:t>
            </a:r>
            <a:r>
              <a:rPr lang="en-GB" altLang="es-ES" sz="2400" dirty="0">
                <a:latin typeface="+mn-lt"/>
              </a:rPr>
              <a:t> formulas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4989EB-1372-BF46-84BC-368AD25E9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3" y="302280"/>
            <a:ext cx="4051300" cy="10795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0AE7553-3D0B-6147-A1F1-55B717F54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81000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1"/>
          <p:cNvSpPr txBox="1"/>
          <p:nvPr/>
        </p:nvSpPr>
        <p:spPr>
          <a:xfrm>
            <a:off x="609600" y="1158895"/>
            <a:ext cx="8061325" cy="1508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cs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159582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304801" y="1676400"/>
            <a:ext cx="8458200" cy="5045076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50CFF13-8DFB-194F-B109-B730B55D0BE8}"/>
              </a:ext>
            </a:extLst>
          </p:cNvPr>
          <p:cNvSpPr/>
          <p:nvPr/>
        </p:nvSpPr>
        <p:spPr>
          <a:xfrm>
            <a:off x="590365" y="1828800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GB" sz="2400" b="1" dirty="0" smtClean="0">
                <a:latin typeface="+mn-lt"/>
              </a:rPr>
              <a:t>Speed reduction related to wave height and hitting angle variation based on Bowditch formulation</a:t>
            </a:r>
            <a:endParaRPr lang="en-GB" altLang="es-ES" sz="2400" b="1" dirty="0">
              <a:latin typeface="+mn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10C2E90-2C2F-4A49-BA43-DE93AC56C0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95400" y="2807969"/>
            <a:ext cx="6324600" cy="374523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6278DE-3F42-5643-BDF8-3C73280E7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2" y="52060"/>
            <a:ext cx="4051300" cy="10795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4E524B9-3F17-1A4C-9107-E10962D60E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A0EB8291-3D72-5449-A920-4C7A6D2C0069}"/>
              </a:ext>
            </a:extLst>
          </p:cNvPr>
          <p:cNvSpPr txBox="1"/>
          <p:nvPr/>
        </p:nvSpPr>
        <p:spPr>
          <a:xfrm>
            <a:off x="503238" y="1125845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514350" indent="-514350" algn="just" fontAlgn="auto">
              <a:spcBef>
                <a:spcPts val="0"/>
              </a:spcBef>
              <a:spcAft>
                <a:spcPts val="0"/>
              </a:spcAft>
              <a:buAutoNum type="arabicPeriod"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defRPr>
            </a:lvl1pPr>
          </a:lstStyle>
          <a:p>
            <a:pPr marL="0" indent="0">
              <a:buNone/>
            </a:pPr>
            <a:r>
              <a:rPr lang="en-US" i="1" dirty="0" smtClean="0"/>
              <a:t>Case study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6292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1"/>
          <p:cNvSpPr txBox="1"/>
          <p:nvPr/>
        </p:nvSpPr>
        <p:spPr>
          <a:xfrm>
            <a:off x="609600" y="1158895"/>
            <a:ext cx="8061325" cy="1508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cs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160348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304801" y="1676400"/>
            <a:ext cx="8458200" cy="5045076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50CFF13-8DFB-194F-B109-B730B55D0BE8}"/>
              </a:ext>
            </a:extLst>
          </p:cNvPr>
          <p:cNvSpPr/>
          <p:nvPr/>
        </p:nvSpPr>
        <p:spPr>
          <a:xfrm>
            <a:off x="590365" y="1828800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400" b="1" i="1" dirty="0" smtClean="0">
                <a:latin typeface="+mn-lt"/>
              </a:rPr>
              <a:t>Speed reduction related to wave height and hitting angle variation based on </a:t>
            </a:r>
            <a:r>
              <a:rPr lang="en-US" sz="2400" b="1" i="1" dirty="0" err="1" smtClean="0">
                <a:latin typeface="+mn-lt"/>
              </a:rPr>
              <a:t>Aertssen</a:t>
            </a:r>
            <a:r>
              <a:rPr lang="en-US" sz="2400" b="1" i="1" dirty="0" smtClean="0">
                <a:latin typeface="+mn-lt"/>
              </a:rPr>
              <a:t> formulation</a:t>
            </a:r>
            <a:endParaRPr lang="en-US" altLang="es-ES" sz="2400" b="1" dirty="0">
              <a:latin typeface="+mn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F1CE3C8-D3FC-E446-80CC-BDB5EB2D0A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50448" y="2819400"/>
            <a:ext cx="6293352" cy="381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CE93896-B071-224A-A80B-2971706E3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7" y="52060"/>
            <a:ext cx="4051300" cy="10795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99F76DC-B0F9-5E4A-AAE5-ED18FA066E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A0EB8291-3D72-5449-A920-4C7A6D2C0069}"/>
              </a:ext>
            </a:extLst>
          </p:cNvPr>
          <p:cNvSpPr txBox="1"/>
          <p:nvPr/>
        </p:nvSpPr>
        <p:spPr>
          <a:xfrm>
            <a:off x="478668" y="1125845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514350" indent="-514350" algn="just" fontAlgn="auto">
              <a:spcBef>
                <a:spcPts val="0"/>
              </a:spcBef>
              <a:spcAft>
                <a:spcPts val="0"/>
              </a:spcAft>
              <a:buAutoNum type="arabicPeriod"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defRPr>
            </a:lvl1pPr>
          </a:lstStyle>
          <a:p>
            <a:pPr marL="0" indent="0">
              <a:buNone/>
            </a:pPr>
            <a:r>
              <a:rPr lang="en-US" i="1" dirty="0" smtClean="0"/>
              <a:t>Case study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6777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1"/>
          <p:cNvSpPr txBox="1"/>
          <p:nvPr/>
        </p:nvSpPr>
        <p:spPr>
          <a:xfrm>
            <a:off x="517524" y="1121676"/>
            <a:ext cx="8061325" cy="1508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cs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168295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304801" y="1676400"/>
            <a:ext cx="8458200" cy="5045076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50CFF13-8DFB-194F-B109-B730B55D0BE8}"/>
              </a:ext>
            </a:extLst>
          </p:cNvPr>
          <p:cNvSpPr/>
          <p:nvPr/>
        </p:nvSpPr>
        <p:spPr>
          <a:xfrm>
            <a:off x="590365" y="1828800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IE" sz="2400" b="1" dirty="0" smtClean="0">
                <a:latin typeface="+mn-lt"/>
              </a:rPr>
              <a:t>Speed reduction related to wave height and hitting angle variation based on </a:t>
            </a:r>
            <a:r>
              <a:rPr lang="en-IE" sz="2400" b="1" dirty="0" err="1" smtClean="0">
                <a:latin typeface="+mn-lt"/>
              </a:rPr>
              <a:t>Khokhlov</a:t>
            </a:r>
            <a:r>
              <a:rPr lang="en-IE" sz="2400" b="1" dirty="0" smtClean="0">
                <a:latin typeface="+mn-lt"/>
              </a:rPr>
              <a:t> formulation</a:t>
            </a:r>
            <a:endParaRPr lang="en-IE" altLang="es-ES" sz="2400" b="1" dirty="0">
              <a:latin typeface="+mn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DE7DBE-9A2C-9346-B0AF-C7E70E81CC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71600" y="2821494"/>
            <a:ext cx="6315578" cy="38079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020BD66-DDD1-4147-A8B6-92F31C659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04" y="57435"/>
            <a:ext cx="4051300" cy="10795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082DF34-0C64-0D4A-92BA-06D59EB7D6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A0EB8291-3D72-5449-A920-4C7A6D2C0069}"/>
              </a:ext>
            </a:extLst>
          </p:cNvPr>
          <p:cNvSpPr txBox="1"/>
          <p:nvPr/>
        </p:nvSpPr>
        <p:spPr>
          <a:xfrm>
            <a:off x="538860" y="1143883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514350" indent="-514350" algn="just" fontAlgn="auto">
              <a:spcBef>
                <a:spcPts val="0"/>
              </a:spcBef>
              <a:spcAft>
                <a:spcPts val="0"/>
              </a:spcAft>
              <a:buAutoNum type="arabicPeriod"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defRPr>
            </a:lvl1pPr>
          </a:lstStyle>
          <a:p>
            <a:pPr marL="0" indent="0">
              <a:buNone/>
            </a:pPr>
            <a:r>
              <a:rPr lang="en-US" i="1" dirty="0" smtClean="0"/>
              <a:t>Case study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080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1"/>
          <p:cNvSpPr txBox="1"/>
          <p:nvPr/>
        </p:nvSpPr>
        <p:spPr>
          <a:xfrm>
            <a:off x="609600" y="1143000"/>
            <a:ext cx="8061325" cy="15081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Philosopher" pitchFamily="50" charset="0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cs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95" y="109210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611095" y="1752600"/>
            <a:ext cx="8039100" cy="4495800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D90BB6-33C7-4F4C-9194-C7D6D3574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172" b="38889"/>
          <a:stretch/>
        </p:blipFill>
        <p:spPr>
          <a:xfrm>
            <a:off x="1819308" y="1905000"/>
            <a:ext cx="5495892" cy="4191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323A066-21D5-4346-9371-022F8B72C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5" y="67975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EE9AEA5-E8D0-D941-BF9C-355FD1FF5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0EB8291-3D72-5449-A920-4C7A6D2C0069}"/>
              </a:ext>
            </a:extLst>
          </p:cNvPr>
          <p:cNvSpPr txBox="1"/>
          <p:nvPr/>
        </p:nvSpPr>
        <p:spPr>
          <a:xfrm>
            <a:off x="609600" y="1217156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514350" indent="-514350" algn="just" fontAlgn="auto">
              <a:spcBef>
                <a:spcPts val="0"/>
              </a:spcBef>
              <a:spcAft>
                <a:spcPts val="0"/>
              </a:spcAft>
              <a:buAutoNum type="arabicPeriod"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defRPr>
            </a:lvl1pPr>
          </a:lstStyle>
          <a:p>
            <a:pPr marL="0" indent="0">
              <a:buNone/>
            </a:pPr>
            <a:r>
              <a:rPr lang="en-US" i="1" dirty="0" smtClean="0"/>
              <a:t>Case study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873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76200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611094" y="1590020"/>
            <a:ext cx="8228105" cy="5045791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B4A853-3DB9-0349-8944-522637A45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200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5C86AE8-63FF-3946-9181-9C71FE9692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400"/>
            <a:ext cx="709676" cy="885848"/>
          </a:xfrm>
          <a:prstGeom prst="rect">
            <a:avLst/>
          </a:prstGeom>
        </p:spPr>
      </p:pic>
      <p:sp>
        <p:nvSpPr>
          <p:cNvPr id="8" name="13 CuadroTexto">
            <a:extLst>
              <a:ext uri="{FF2B5EF4-FFF2-40B4-BE49-F238E27FC236}">
                <a16:creationId xmlns:a16="http://schemas.microsoft.com/office/drawing/2014/main" id="{FEECAB55-C2C6-164D-AD0C-9F857C4B7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99" y="1803737"/>
            <a:ext cx="7829551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lphaLcParenR" startAt="4"/>
            </a:pPr>
            <a:r>
              <a:rPr lang="en-US" sz="2800" b="1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Feasibility of the software</a:t>
            </a:r>
          </a:p>
          <a:p>
            <a:pPr marL="514350" indent="-514350" algn="just">
              <a:buFont typeface="+mj-lt"/>
              <a:buAutoNum type="alphaLcParenR" startAt="4"/>
            </a:pPr>
            <a:endParaRPr lang="en-US" sz="2800" b="1" dirty="0">
              <a:solidFill>
                <a:srgbClr val="000000"/>
              </a:solidFill>
              <a:latin typeface="Calibri" charset="0"/>
              <a:ea typeface="ＭＳ Ｐゴシック" charset="0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GB" altLang="es-ES" sz="2400" dirty="0">
                <a:latin typeface="+mn-lt"/>
                <a:cs typeface="Arial" panose="020B0604020202020204" pitchFamily="34" charset="0"/>
              </a:rPr>
              <a:t>4 routes have been analysed, related to 5 ports and leaving from </a:t>
            </a:r>
            <a:r>
              <a:rPr lang="en-GB" altLang="es-ES" sz="2400" dirty="0" smtClean="0">
                <a:latin typeface="+mn-lt"/>
                <a:cs typeface="Arial" panose="020B0604020202020204" pitchFamily="34" charset="0"/>
              </a:rPr>
              <a:t>Barcelona.</a:t>
            </a:r>
            <a:endParaRPr lang="en-GB" altLang="es-ES" sz="2400" dirty="0">
              <a:latin typeface="+mn-lt"/>
              <a:cs typeface="Arial" panose="020B0604020202020204" pitchFamily="34" charset="0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§"/>
            </a:pPr>
            <a:endParaRPr lang="en-GB" altLang="es-ES" sz="2400" dirty="0">
              <a:latin typeface="+mn-lt"/>
              <a:cs typeface="Arial" panose="020B0604020202020204" pitchFamily="34" charset="0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GB" altLang="es-ES" sz="2400" dirty="0" smtClean="0">
                <a:latin typeface="+mn-lt"/>
                <a:cs typeface="Arial" panose="020B0604020202020204" pitchFamily="34" charset="0"/>
              </a:rPr>
              <a:t>Different speeds </a:t>
            </a:r>
            <a:r>
              <a:rPr lang="en-GB" altLang="es-ES" sz="2400" dirty="0">
                <a:latin typeface="+mn-lt"/>
                <a:cs typeface="Arial" panose="020B0604020202020204" pitchFamily="34" charset="0"/>
              </a:rPr>
              <a:t>and weather conditions </a:t>
            </a:r>
            <a:r>
              <a:rPr lang="en-GB" altLang="es-ES" sz="2400" dirty="0" smtClean="0">
                <a:latin typeface="+mn-lt"/>
                <a:cs typeface="Arial" panose="020B0604020202020204" pitchFamily="34" charset="0"/>
              </a:rPr>
              <a:t>were selected to </a:t>
            </a:r>
            <a:r>
              <a:rPr lang="en-GB" altLang="es-ES" sz="2400" dirty="0">
                <a:latin typeface="+mn-lt"/>
                <a:cs typeface="Arial" panose="020B0604020202020204" pitchFamily="34" charset="0"/>
              </a:rPr>
              <a:t>check its feasibility previously in Balearic and Italy, routes. </a:t>
            </a:r>
          </a:p>
          <a:p>
            <a:pPr algn="just"/>
            <a:endParaRPr lang="en-US" sz="20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19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76200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585216" y="1238697"/>
            <a:ext cx="8228105" cy="5045791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B4A853-3DB9-0349-8944-522637A45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200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5C86AE8-63FF-3946-9181-9C71FE9692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400"/>
            <a:ext cx="709676" cy="885848"/>
          </a:xfrm>
          <a:prstGeom prst="rect">
            <a:avLst/>
          </a:prstGeom>
        </p:spPr>
      </p:pic>
      <p:sp>
        <p:nvSpPr>
          <p:cNvPr id="8" name="13 CuadroTexto">
            <a:extLst>
              <a:ext uri="{FF2B5EF4-FFF2-40B4-BE49-F238E27FC236}">
                <a16:creationId xmlns:a16="http://schemas.microsoft.com/office/drawing/2014/main" id="{FEECAB55-C2C6-164D-AD0C-9F857C4B7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66" y="1198850"/>
            <a:ext cx="7829551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lphaLcParenR" startAt="4"/>
            </a:pPr>
            <a:r>
              <a:rPr lang="en-US" sz="2800" b="1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Feasibility of the software</a:t>
            </a:r>
          </a:p>
          <a:p>
            <a:pPr marL="514350" indent="-514350" algn="just">
              <a:buFont typeface="+mj-lt"/>
              <a:buAutoNum type="alphaLcParenR" startAt="4"/>
            </a:pPr>
            <a:endParaRPr lang="en-US" sz="2800" b="1" dirty="0">
              <a:solidFill>
                <a:srgbClr val="000000"/>
              </a:solidFill>
              <a:latin typeface="Calibri" charset="0"/>
              <a:ea typeface="ＭＳ Ｐゴシック" charset="0"/>
            </a:endParaRPr>
          </a:p>
          <a:p>
            <a:pPr algn="just"/>
            <a:endParaRPr lang="en-US" sz="2000" dirty="0">
              <a:latin typeface="Calibri" charset="0"/>
            </a:endParaRPr>
          </a:p>
        </p:txBody>
      </p:sp>
      <p:graphicFrame>
        <p:nvGraphicFramePr>
          <p:cNvPr id="3" name="Tau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70877"/>
              </p:ext>
            </p:extLst>
          </p:nvPr>
        </p:nvGraphicFramePr>
        <p:xfrm>
          <a:off x="1016125" y="1734104"/>
          <a:ext cx="7162801" cy="43993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4757">
                  <a:extLst>
                    <a:ext uri="{9D8B030D-6E8A-4147-A177-3AD203B41FA5}">
                      <a16:colId xmlns:a16="http://schemas.microsoft.com/office/drawing/2014/main" val="1531089525"/>
                    </a:ext>
                  </a:extLst>
                </a:gridCol>
                <a:gridCol w="1299511">
                  <a:extLst>
                    <a:ext uri="{9D8B030D-6E8A-4147-A177-3AD203B41FA5}">
                      <a16:colId xmlns:a16="http://schemas.microsoft.com/office/drawing/2014/main" val="392829927"/>
                    </a:ext>
                  </a:extLst>
                </a:gridCol>
                <a:gridCol w="1299511">
                  <a:extLst>
                    <a:ext uri="{9D8B030D-6E8A-4147-A177-3AD203B41FA5}">
                      <a16:colId xmlns:a16="http://schemas.microsoft.com/office/drawing/2014/main" val="1585821378"/>
                    </a:ext>
                  </a:extLst>
                </a:gridCol>
                <a:gridCol w="1299511">
                  <a:extLst>
                    <a:ext uri="{9D8B030D-6E8A-4147-A177-3AD203B41FA5}">
                      <a16:colId xmlns:a16="http://schemas.microsoft.com/office/drawing/2014/main" val="2251360787"/>
                    </a:ext>
                  </a:extLst>
                </a:gridCol>
                <a:gridCol w="1299511">
                  <a:extLst>
                    <a:ext uri="{9D8B030D-6E8A-4147-A177-3AD203B41FA5}">
                      <a16:colId xmlns:a16="http://schemas.microsoft.com/office/drawing/2014/main" val="4250407929"/>
                    </a:ext>
                  </a:extLst>
                </a:gridCol>
              </a:tblGrid>
              <a:tr h="4542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ca-ES" sz="1600" dirty="0">
                          <a:effectLst/>
                        </a:rPr>
                        <a:t> 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 knots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 knots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22.6 knots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 knots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4279263"/>
                  </a:ext>
                </a:extLst>
              </a:tr>
              <a:tr h="3161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Calm-Smooth 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 smtClean="0">
                          <a:effectLst/>
                        </a:rPr>
                        <a:t>0-0.5m)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15301"/>
                  </a:ext>
                </a:extLst>
              </a:tr>
              <a:tr h="3161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Moderate-Rough (1.25 – 4m) - (FS)  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9353775"/>
                  </a:ext>
                </a:extLst>
              </a:tr>
              <a:tr h="3161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Moderate-Rough (BS) 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½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½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5045500"/>
                  </a:ext>
                </a:extLst>
              </a:tr>
              <a:tr h="3161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Moderate-Rough (HS) 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½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½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6749262"/>
                  </a:ext>
                </a:extLst>
              </a:tr>
              <a:tr h="3161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Rough-High (FS</a:t>
                      </a:r>
                      <a:r>
                        <a:rPr lang="en-US" sz="1600">
                          <a:effectLst/>
                        </a:rPr>
                        <a:t>) </a:t>
                      </a:r>
                      <a:r>
                        <a:rPr lang="en-US" sz="1600" smtClean="0">
                          <a:effectLst/>
                        </a:rPr>
                        <a:t> </a:t>
                      </a:r>
                      <a:endParaRPr lang="en-US" sz="1600" smtClean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smtClean="0">
                          <a:effectLst/>
                        </a:rPr>
                        <a:t>(</a:t>
                      </a:r>
                      <a:r>
                        <a:rPr lang="en-US" sz="1600" dirty="0" smtClean="0">
                          <a:effectLst/>
                        </a:rPr>
                        <a:t>4-9m)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½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½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7559045"/>
                  </a:ext>
                </a:extLst>
              </a:tr>
              <a:tr h="3161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Rough-High (BS) 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½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½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2353625"/>
                  </a:ext>
                </a:extLst>
              </a:tr>
              <a:tr h="3161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Rough-High (HS) 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  <a:endParaRPr lang="ca-E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ca-E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34558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5216" y="6211669"/>
            <a:ext cx="7924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FS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(Following seas); BS (Beam seas); HS (Head seas). Yes (feasible); No (not feasible); ½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(not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all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the studied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cases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are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feasible)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246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95" y="152400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621093" y="1828800"/>
            <a:ext cx="8039100" cy="4495800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4C281A-5990-E547-B26F-ED2AAE782FED}"/>
              </a:ext>
            </a:extLst>
          </p:cNvPr>
          <p:cNvSpPr/>
          <p:nvPr/>
        </p:nvSpPr>
        <p:spPr>
          <a:xfrm>
            <a:off x="734568" y="2247138"/>
            <a:ext cx="7772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lphaLcParenR"/>
            </a:pPr>
            <a:r>
              <a:rPr lang="en-GB" sz="2400" b="1" dirty="0">
                <a:solidFill>
                  <a:srgbClr val="000000"/>
                </a:solidFill>
                <a:latin typeface="+mn-lt"/>
              </a:rPr>
              <a:t>State-of-the-art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 of the weather ship routing (WSR) systems </a:t>
            </a:r>
          </a:p>
          <a:p>
            <a:pPr marL="457200" indent="-457200" algn="just">
              <a:buFont typeface="+mj-lt"/>
              <a:buAutoNum type="alphaLcParenR"/>
            </a:pPr>
            <a:endParaRPr lang="en-GB" sz="2400" dirty="0">
              <a:solidFill>
                <a:srgbClr val="000000"/>
              </a:solidFill>
              <a:latin typeface="+mn-lt"/>
            </a:endParaRPr>
          </a:p>
          <a:p>
            <a:pPr marL="457200" indent="-457200" algn="just">
              <a:buFont typeface="+mj-lt"/>
              <a:buAutoNum type="alphaLcParenR"/>
            </a:pPr>
            <a:r>
              <a:rPr lang="en-GB" sz="2400" b="1" dirty="0">
                <a:solidFill>
                  <a:srgbClr val="000000"/>
                </a:solidFill>
                <a:latin typeface="+mn-lt"/>
              </a:rPr>
              <a:t>Inventory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 of </a:t>
            </a:r>
            <a:r>
              <a:rPr lang="en-GB" sz="2400" b="1" dirty="0" smtClean="0">
                <a:solidFill>
                  <a:srgbClr val="000000"/>
                </a:solidFill>
                <a:latin typeface="+mn-lt"/>
              </a:rPr>
              <a:t>grid &amp; path-finding </a:t>
            </a:r>
            <a:r>
              <a:rPr lang="en-GB" sz="2400" b="1" dirty="0">
                <a:solidFill>
                  <a:srgbClr val="000000"/>
                </a:solidFill>
                <a:latin typeface="+mn-lt"/>
              </a:rPr>
              <a:t>algorithms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+mn-lt"/>
                <a:sym typeface="Wingdings" pitchFamily="2" charset="2"/>
              </a:rPr>
              <a:t> </a:t>
            </a:r>
            <a:r>
              <a:rPr lang="en-GB" sz="2400" b="1" dirty="0">
                <a:solidFill>
                  <a:srgbClr val="000000"/>
                </a:solidFill>
                <a:latin typeface="+mn-lt"/>
              </a:rPr>
              <a:t>most suitable algorithm</a:t>
            </a:r>
          </a:p>
          <a:p>
            <a:pPr marL="457200" indent="-457200" algn="just">
              <a:buFont typeface="+mj-lt"/>
              <a:buAutoNum type="alphaLcParenR"/>
            </a:pPr>
            <a:endParaRPr lang="en-GB" sz="2400" b="1" dirty="0">
              <a:solidFill>
                <a:srgbClr val="000000"/>
              </a:solidFill>
              <a:latin typeface="+mn-lt"/>
            </a:endParaRPr>
          </a:p>
          <a:p>
            <a:pPr marL="457200" indent="-457200" algn="just">
              <a:buFont typeface="+mj-lt"/>
              <a:buAutoNum type="alphaLcParenR"/>
            </a:pPr>
            <a:r>
              <a:rPr lang="en-GB" sz="2400" b="1" dirty="0">
                <a:solidFill>
                  <a:srgbClr val="000000"/>
                </a:solidFill>
                <a:latin typeface="+mn-lt"/>
              </a:rPr>
              <a:t>Model </a:t>
            </a:r>
            <a:r>
              <a:rPr lang="en-GB" sz="2400" b="1" dirty="0" smtClean="0">
                <a:solidFill>
                  <a:srgbClr val="000000"/>
                </a:solidFill>
                <a:latin typeface="+mn-lt"/>
              </a:rPr>
              <a:t>implementation</a:t>
            </a:r>
          </a:p>
          <a:p>
            <a:pPr marL="457200" indent="-457200" algn="just">
              <a:buFont typeface="+mj-lt"/>
              <a:buAutoNum type="alphaLcParenR"/>
            </a:pPr>
            <a:endParaRPr lang="en-GB" sz="2400" b="1" dirty="0">
              <a:solidFill>
                <a:srgbClr val="000000"/>
              </a:solidFill>
              <a:latin typeface="+mn-lt"/>
            </a:endParaRPr>
          </a:p>
          <a:p>
            <a:pPr marL="457200" indent="-457200" algn="just">
              <a:buFont typeface="+mj-lt"/>
              <a:buAutoNum type="alphaLcParenR"/>
            </a:pPr>
            <a:r>
              <a:rPr lang="en-GB" sz="2400" b="1" dirty="0" smtClean="0">
                <a:solidFill>
                  <a:srgbClr val="000000"/>
                </a:solidFill>
                <a:latin typeface="+mn-lt"/>
              </a:rPr>
              <a:t>Feasibility </a:t>
            </a:r>
            <a:r>
              <a:rPr lang="en-GB" sz="2400" dirty="0" smtClean="0">
                <a:solidFill>
                  <a:srgbClr val="000000"/>
                </a:solidFill>
                <a:latin typeface="+mn-lt"/>
              </a:rPr>
              <a:t>of the software</a:t>
            </a:r>
          </a:p>
          <a:p>
            <a:pPr marL="457200" indent="-457200" algn="just">
              <a:buFont typeface="+mj-lt"/>
              <a:buAutoNum type="alphaLcParenR"/>
            </a:pPr>
            <a:endParaRPr lang="en-GB" sz="2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3F2476-8EE3-294B-95DF-9211BF7269A2}"/>
              </a:ext>
            </a:extLst>
          </p:cNvPr>
          <p:cNvSpPr txBox="1"/>
          <p:nvPr/>
        </p:nvSpPr>
        <p:spPr>
          <a:xfrm>
            <a:off x="630237" y="1038118"/>
            <a:ext cx="8061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Briefing</a:t>
            </a:r>
            <a:endParaRPr lang="en-US" sz="2800" b="1" i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AA0BD72-3BB1-B040-B8CD-11CDDEB67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500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737CE4E-7F63-1E43-8DF7-786BD0EE5B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80952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155294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585216" y="1860551"/>
            <a:ext cx="8039100" cy="4495800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C4C281A-5990-E547-B26F-ED2AAE782FED}"/>
              </a:ext>
            </a:extLst>
          </p:cNvPr>
          <p:cNvSpPr/>
          <p:nvPr/>
        </p:nvSpPr>
        <p:spPr>
          <a:xfrm>
            <a:off x="744445" y="2061791"/>
            <a:ext cx="7772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lphaLcParenR"/>
            </a:pPr>
            <a:r>
              <a:rPr lang="en-GB" sz="2400" b="1" dirty="0">
                <a:solidFill>
                  <a:srgbClr val="000000"/>
                </a:solidFill>
                <a:latin typeface="+mn-lt"/>
              </a:rPr>
              <a:t>State-of-the-art</a:t>
            </a:r>
            <a:r>
              <a:rPr lang="en-GB" sz="2400" dirty="0">
                <a:solidFill>
                  <a:srgbClr val="000000"/>
                </a:solidFill>
                <a:latin typeface="+mn-lt"/>
              </a:rPr>
              <a:t> of the weather ship routing (WSR)</a:t>
            </a:r>
          </a:p>
          <a:p>
            <a:pPr algn="just"/>
            <a:endParaRPr lang="en-GB" sz="2400" dirty="0">
              <a:solidFill>
                <a:srgbClr val="000000"/>
              </a:solidFill>
              <a:latin typeface="+mn-lt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r>
              <a:rPr lang="en-GB" altLang="es-ES" sz="2400" dirty="0">
                <a:latin typeface="+mn-lt"/>
              </a:rPr>
              <a:t>Wide academic research on long distances </a:t>
            </a:r>
            <a:r>
              <a:rPr lang="en-GB" altLang="es-ES" sz="2400" dirty="0">
                <a:latin typeface="+mn-lt"/>
                <a:sym typeface="Wingdings" pitchFamily="2" charset="2"/>
              </a:rPr>
              <a:t> meteorological forecasts for </a:t>
            </a:r>
            <a:r>
              <a:rPr lang="en-GB" altLang="es-ES" sz="2400" dirty="0" smtClean="0">
                <a:latin typeface="+mn-lt"/>
                <a:sym typeface="Wingdings" pitchFamily="2" charset="2"/>
              </a:rPr>
              <a:t>oceans</a:t>
            </a: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endParaRPr lang="en-GB" altLang="es-ES" sz="2400" dirty="0">
              <a:latin typeface="+mn-lt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r>
              <a:rPr lang="en-GB" altLang="es-ES" sz="2400" dirty="0">
                <a:latin typeface="+mn-lt"/>
              </a:rPr>
              <a:t>Little study on short distances </a:t>
            </a:r>
            <a:r>
              <a:rPr lang="en-GB" altLang="es-ES" sz="2400" dirty="0">
                <a:latin typeface="+mn-lt"/>
                <a:sym typeface="Wingdings" pitchFamily="2" charset="2"/>
              </a:rPr>
              <a:t> dimensional resolution of weather </a:t>
            </a:r>
            <a:r>
              <a:rPr lang="en-GB" altLang="es-ES" sz="2400" dirty="0" smtClean="0">
                <a:latin typeface="+mn-lt"/>
                <a:sym typeface="Wingdings" pitchFamily="2" charset="2"/>
              </a:rPr>
              <a:t>scripts</a:t>
            </a: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endParaRPr lang="en-GB" altLang="es-ES" sz="2400" dirty="0">
              <a:latin typeface="+mn-lt"/>
              <a:sym typeface="Wingdings" pitchFamily="2" charset="2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r>
              <a:rPr lang="en-GB" altLang="es-ES" sz="2400" dirty="0" smtClean="0">
                <a:latin typeface="+mn-lt"/>
              </a:rPr>
              <a:t>Intention </a:t>
            </a:r>
            <a:r>
              <a:rPr lang="en-GB" altLang="es-ES" sz="2400" dirty="0">
                <a:latin typeface="+mn-lt"/>
              </a:rPr>
              <a:t>of EU to move freight from road to sea, in order to reduce external costs through the promotion of multimodal transport chains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endParaRPr lang="en-GB" altLang="es-ES" sz="2400" dirty="0">
              <a:latin typeface="+mn-lt"/>
            </a:endParaRPr>
          </a:p>
          <a:p>
            <a:pPr algn="just"/>
            <a:endParaRPr lang="es-ES" sz="2400" dirty="0">
              <a:latin typeface="+mn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6356AC-2CAA-1F44-AF51-46A12D784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5294"/>
            <a:ext cx="4051300" cy="1079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67B2DCF-4303-1744-98B1-9D06BB9B7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24" y="228600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152400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611095" y="1600200"/>
            <a:ext cx="8039100" cy="4953000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2804E25-A507-054E-861A-07BC2B53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30" y="1652527"/>
            <a:ext cx="78785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indent="-457200" algn="just" eaLnBrk="1" hangingPunct="1">
              <a:buFont typeface="+mj-lt"/>
              <a:buAutoNum type="alphaLcParenR" startAt="2"/>
            </a:pPr>
            <a:r>
              <a:rPr lang="en-GB" sz="2400" b="1" dirty="0"/>
              <a:t>Inventory</a:t>
            </a:r>
            <a:r>
              <a:rPr lang="en-GB" sz="2400" dirty="0"/>
              <a:t> </a:t>
            </a:r>
            <a:r>
              <a:rPr lang="en-GB" sz="2400" dirty="0" smtClean="0"/>
              <a:t>of </a:t>
            </a:r>
            <a:r>
              <a:rPr lang="en-GB" sz="2400" b="1" dirty="0" smtClean="0"/>
              <a:t>grid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9C05C95-9E6B-5A4E-83C4-8225CCFD7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5" y="19279"/>
            <a:ext cx="4051300" cy="10795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1EA319C-11DB-5942-9A44-9A2EB4DE82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2259299"/>
            <a:ext cx="33845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4133850" y="1721135"/>
            <a:ext cx="354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s-ES" sz="1800" dirty="0">
                <a:latin typeface="+mn-lt"/>
              </a:rPr>
              <a:t>Nodal connection possibilities</a:t>
            </a:r>
          </a:p>
        </p:txBody>
      </p:sp>
      <p:sp>
        <p:nvSpPr>
          <p:cNvPr id="14" name="Down Arrow 1"/>
          <p:cNvSpPr/>
          <p:nvPr/>
        </p:nvSpPr>
        <p:spPr>
          <a:xfrm>
            <a:off x="5621337" y="5378736"/>
            <a:ext cx="280988" cy="360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908550" y="5801011"/>
            <a:ext cx="1873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s-ES" sz="1800" dirty="0">
                <a:latin typeface="+mn-lt"/>
              </a:rPr>
              <a:t>Grid </a:t>
            </a:r>
            <a:r>
              <a:rPr lang="en-US" altLang="es-ES" sz="1800" dirty="0" smtClean="0">
                <a:latin typeface="+mn-lt"/>
              </a:rPr>
              <a:t>refinement</a:t>
            </a:r>
            <a:endParaRPr lang="en-US" altLang="es-ES" sz="1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" y="2445369"/>
            <a:ext cx="297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sz="2000" dirty="0" err="1">
                <a:latin typeface="+mn-lt"/>
              </a:rPr>
              <a:t>Dijkstra</a:t>
            </a:r>
            <a:r>
              <a:rPr lang="en-US" sz="2000" dirty="0">
                <a:latin typeface="+mn-lt"/>
              </a:rPr>
              <a:t> &amp; A</a:t>
            </a:r>
            <a:r>
              <a:rPr lang="en-US" sz="2000" dirty="0" smtClean="0">
                <a:latin typeface="+mn-lt"/>
              </a:rPr>
              <a:t>* algorithms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449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152400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611095" y="1600200"/>
            <a:ext cx="8039100" cy="4953000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C2804E25-A507-054E-861A-07BC2B53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830" y="1619071"/>
            <a:ext cx="787851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indent="-457200" algn="just" eaLnBrk="1" hangingPunct="1">
              <a:buFont typeface="+mj-lt"/>
              <a:buAutoNum type="alphaLcParenR" startAt="2"/>
            </a:pPr>
            <a:r>
              <a:rPr lang="en-GB" sz="2400" b="1" dirty="0"/>
              <a:t>Inventory</a:t>
            </a:r>
            <a:r>
              <a:rPr lang="en-GB" sz="2400" dirty="0"/>
              <a:t> of different optimization </a:t>
            </a:r>
            <a:r>
              <a:rPr lang="en-GB" sz="2400" b="1" dirty="0"/>
              <a:t>path-finding algorithms </a:t>
            </a:r>
            <a:r>
              <a:rPr lang="en-GB" sz="2400" b="1" dirty="0"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tx1"/>
                </a:solidFill>
              </a:rPr>
              <a:t> Dijkstra &amp; A</a:t>
            </a:r>
            <a:r>
              <a:rPr lang="en-US" sz="2400" dirty="0" smtClean="0">
                <a:solidFill>
                  <a:schemeClr val="tx1"/>
                </a:solidFill>
              </a:rPr>
              <a:t>*</a:t>
            </a:r>
          </a:p>
          <a:p>
            <a:pPr marL="457200" indent="-457200" algn="just" eaLnBrk="1" hangingPunct="1">
              <a:buFont typeface="+mj-lt"/>
              <a:buAutoNum type="alphaLcParenR" startAt="2"/>
            </a:pPr>
            <a:endParaRPr lang="en-US" sz="2400" dirty="0">
              <a:solidFill>
                <a:schemeClr val="tx1"/>
              </a:solidFill>
            </a:endParaRPr>
          </a:p>
          <a:p>
            <a:pPr algn="just" eaLnBrk="1" hangingPunct="1"/>
            <a:r>
              <a:rPr lang="en-US" altLang="es-ES" sz="2400" dirty="0"/>
              <a:t>Same results have been obtained using both algorithms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DD8277EF-29DE-834F-AF16-7C8F8C09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538" y="3281421"/>
            <a:ext cx="5494337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2665D1C0-51FB-3643-A05F-64CEE50F8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2521" y="5922682"/>
            <a:ext cx="54659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S" sz="2400" dirty="0">
                <a:latin typeface="+mn-lt"/>
              </a:rPr>
              <a:t>Computational time reduction in a 60%</a:t>
            </a:r>
            <a:endParaRPr lang="es-ES" altLang="es-ES" sz="2400" dirty="0">
              <a:latin typeface="+mn-lt"/>
            </a:endParaRPr>
          </a:p>
        </p:txBody>
      </p:sp>
      <p:sp>
        <p:nvSpPr>
          <p:cNvPr id="23" name="Down Arrow 2">
            <a:extLst>
              <a:ext uri="{FF2B5EF4-FFF2-40B4-BE49-F238E27FC236}">
                <a16:creationId xmlns:a16="http://schemas.microsoft.com/office/drawing/2014/main" id="{C4A9E367-D2E3-C046-9D87-378ACC50B699}"/>
              </a:ext>
            </a:extLst>
          </p:cNvPr>
          <p:cNvSpPr/>
          <p:nvPr/>
        </p:nvSpPr>
        <p:spPr>
          <a:xfrm>
            <a:off x="4691825" y="5504784"/>
            <a:ext cx="287337" cy="242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9C05C95-9E6B-5A4E-83C4-8225CCFD7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5" y="19279"/>
            <a:ext cx="4051300" cy="10795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1EA319C-11DB-5942-9A44-9A2EB4DE82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147310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611094" y="1676400"/>
            <a:ext cx="8228105" cy="5045076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13 CuadroTexto">
            <a:extLst>
              <a:ext uri="{FF2B5EF4-FFF2-40B4-BE49-F238E27FC236}">
                <a16:creationId xmlns:a16="http://schemas.microsoft.com/office/drawing/2014/main" id="{FEECAB55-C2C6-164D-AD0C-9F857C4B7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99" y="1803737"/>
            <a:ext cx="78295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lphaLcParenR" startAt="3"/>
            </a:pPr>
            <a:r>
              <a:rPr lang="en-US" sz="2400" b="1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Model implementation</a:t>
            </a:r>
          </a:p>
          <a:p>
            <a:pPr algn="just"/>
            <a:r>
              <a:rPr lang="en-US" sz="2400" dirty="0">
                <a:latin typeface="Calibri" charset="0"/>
              </a:rPr>
              <a:t> The wave predictions used are provided by </a:t>
            </a:r>
            <a:r>
              <a:rPr lang="en-US" sz="2400" dirty="0" smtClean="0">
                <a:latin typeface="Calibri" charset="0"/>
              </a:rPr>
              <a:t>the Copernicus website</a:t>
            </a:r>
            <a:r>
              <a:rPr lang="en-US" sz="2000" dirty="0" smtClean="0">
                <a:latin typeface="Calibri" charset="0"/>
              </a:rPr>
              <a:t>.</a:t>
            </a:r>
            <a:endParaRPr lang="en-US" sz="2000" dirty="0">
              <a:latin typeface="Calibri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7FEB9C8-532D-1F4E-8011-8FF3075104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99" y="2771748"/>
            <a:ext cx="5562600" cy="3836941"/>
          </a:xfrm>
          <a:prstGeom prst="rect">
            <a:avLst/>
          </a:prstGeom>
        </p:spPr>
      </p:pic>
      <p:sp>
        <p:nvSpPr>
          <p:cNvPr id="23" name="1 Marcador de contenido">
            <a:extLst>
              <a:ext uri="{FF2B5EF4-FFF2-40B4-BE49-F238E27FC236}">
                <a16:creationId xmlns:a16="http://schemas.microsoft.com/office/drawing/2014/main" id="{6078D076-C85E-A84D-9A9E-97C8ADA0EFA7}"/>
              </a:ext>
            </a:extLst>
          </p:cNvPr>
          <p:cNvSpPr txBox="1">
            <a:spLocks/>
          </p:cNvSpPr>
          <p:nvPr/>
        </p:nvSpPr>
        <p:spPr bwMode="auto">
          <a:xfrm>
            <a:off x="697568" y="3145452"/>
            <a:ext cx="2817905" cy="323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pitchFamily="34" charset="0"/>
              </a:rPr>
              <a:t>The optimum route suggests sailing northward than minimum distance route</a:t>
            </a:r>
            <a:r>
              <a:rPr lang="en-US" sz="24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Arial" pitchFamily="34" charset="0"/>
              </a:rPr>
              <a:t>.</a:t>
            </a:r>
          </a:p>
          <a:p>
            <a:pPr marL="285750" indent="-285750" algn="l">
              <a:buFont typeface="Wingdings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Arial" pitchFamily="34" charset="0"/>
              </a:rPr>
              <a:t>The 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pitchFamily="34" charset="0"/>
              </a:rPr>
              <a:t>travel time reduction </a:t>
            </a:r>
            <a:r>
              <a:rPr lang="en-US" sz="24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Arial" pitchFamily="34" charset="0"/>
              </a:rPr>
              <a:t>15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ＭＳ Ｐゴシック" charset="0"/>
                <a:cs typeface="Arial" pitchFamily="34" charset="0"/>
              </a:rPr>
              <a:t>% of the total time</a:t>
            </a:r>
            <a:r>
              <a:rPr lang="en-US" sz="24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Arial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Calibri" charset="0"/>
              <a:ea typeface="ＭＳ Ｐゴシック" charset="0"/>
              <a:cs typeface="Arial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7ACABB1-0E0D-E449-B95D-C99D53618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8634"/>
            <a:ext cx="4051300" cy="10795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825A0D8-F97B-394E-BDF3-534EAA0426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147310"/>
            <a:ext cx="990600" cy="990600"/>
          </a:xfrm>
          <a:prstGeom prst="rect">
            <a:avLst/>
          </a:prstGeom>
        </p:spPr>
      </p:pic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AF27FD3-931B-324F-BDF0-9DBC9F512777}"/>
              </a:ext>
            </a:extLst>
          </p:cNvPr>
          <p:cNvSpPr/>
          <p:nvPr/>
        </p:nvSpPr>
        <p:spPr>
          <a:xfrm>
            <a:off x="399301" y="1339312"/>
            <a:ext cx="8592299" cy="5382164"/>
          </a:xfrm>
          <a:prstGeom prst="roundRect">
            <a:avLst>
              <a:gd name="adj" fmla="val 1226"/>
            </a:avLst>
          </a:prstGeom>
          <a:solidFill>
            <a:schemeClr val="bg1"/>
          </a:solidFill>
          <a:ln w="76200">
            <a:solidFill>
              <a:srgbClr val="BDD8F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/>
              <a:t>Temporal sequence of the snapshot of the Tunis – Nice route </a:t>
            </a:r>
            <a:endParaRPr lang="en-US" dirty="0"/>
          </a:p>
        </p:txBody>
      </p:sp>
      <p:sp>
        <p:nvSpPr>
          <p:cNvPr id="13" name="13 CuadroTexto">
            <a:extLst>
              <a:ext uri="{FF2B5EF4-FFF2-40B4-BE49-F238E27FC236}">
                <a16:creationId xmlns:a16="http://schemas.microsoft.com/office/drawing/2014/main" id="{FEECAB55-C2C6-164D-AD0C-9F857C4B7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99" y="1803737"/>
            <a:ext cx="78295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lphaLcParenR" startAt="3"/>
            </a:pPr>
            <a:r>
              <a:rPr lang="en-US" sz="2400" b="1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Model implementation</a:t>
            </a:r>
          </a:p>
          <a:p>
            <a:pPr algn="just"/>
            <a:r>
              <a:rPr lang="en-US" sz="2400" dirty="0">
                <a:latin typeface="Calibri" charset="0"/>
              </a:rPr>
              <a:t> </a:t>
            </a:r>
            <a:endParaRPr lang="en-US" sz="2000" dirty="0">
              <a:latin typeface="Calibri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7ACABB1-0E0D-E449-B95D-C99D53618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8634"/>
            <a:ext cx="4051300" cy="10795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825A0D8-F97B-394E-BDF3-534EAA0426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  <p:pic>
        <p:nvPicPr>
          <p:cNvPr id="10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54" y="1414590"/>
            <a:ext cx="4400550" cy="51243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" y="2935721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latin typeface="+mn-lt"/>
                <a:ea typeface="Times New Roman" panose="02020603050405020304" pitchFamily="18" charset="0"/>
              </a:rPr>
              <a:t>Temporal sequence of the snapshot of the Tunis – Nice route </a:t>
            </a:r>
            <a:r>
              <a:rPr lang="en-GB" sz="2400" dirty="0" smtClean="0">
                <a:latin typeface="+mn-lt"/>
                <a:ea typeface="Times New Roman" panose="02020603050405020304" pitchFamily="18" charset="0"/>
              </a:rPr>
              <a:t>(</a:t>
            </a:r>
            <a:r>
              <a:rPr lang="en-GB" sz="2400" dirty="0">
                <a:latin typeface="+mn-lt"/>
                <a:ea typeface="Times New Roman" panose="02020603050405020304" pitchFamily="18" charset="0"/>
              </a:rPr>
              <a:t>t</a:t>
            </a:r>
            <a:r>
              <a:rPr lang="en-GB" sz="2400" dirty="0" smtClean="0">
                <a:latin typeface="+mn-lt"/>
              </a:rPr>
              <a:t>he </a:t>
            </a:r>
            <a:r>
              <a:rPr lang="en-GB" sz="2400" dirty="0">
                <a:latin typeface="+mn-lt"/>
              </a:rPr>
              <a:t>optimal route </a:t>
            </a:r>
            <a:r>
              <a:rPr lang="en-GB" sz="2400" dirty="0" smtClean="0">
                <a:latin typeface="+mn-lt"/>
              </a:rPr>
              <a:t>magenta </a:t>
            </a:r>
            <a:r>
              <a:rPr lang="en-GB" sz="2400" dirty="0">
                <a:latin typeface="+mn-lt"/>
              </a:rPr>
              <a:t>and the minimum distance route </a:t>
            </a:r>
            <a:r>
              <a:rPr lang="en-GB" sz="2400" dirty="0" smtClean="0">
                <a:latin typeface="+mn-lt"/>
              </a:rPr>
              <a:t>in yellow)</a:t>
            </a:r>
            <a:endParaRPr lang="ca-E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460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95" y="76200"/>
            <a:ext cx="99060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6">
                <a:extLst>
                  <a:ext uri="{FF2B5EF4-FFF2-40B4-BE49-F238E27FC236}">
                    <a16:creationId xmlns:a16="http://schemas.microsoft.com/office/drawing/2014/main" id="{BAF27FD3-931B-324F-BDF0-9DBC9F512777}"/>
                  </a:ext>
                </a:extLst>
              </p:cNvPr>
              <p:cNvSpPr/>
              <p:nvPr/>
            </p:nvSpPr>
            <p:spPr>
              <a:xfrm>
                <a:off x="381000" y="1369974"/>
                <a:ext cx="8269195" cy="5183226"/>
              </a:xfrm>
              <a:prstGeom prst="roundRect">
                <a:avLst>
                  <a:gd name="adj" fmla="val 1226"/>
                </a:avLst>
              </a:prstGeom>
              <a:solidFill>
                <a:schemeClr val="bg1"/>
              </a:solidFill>
              <a:ln w="76200">
                <a:solidFill>
                  <a:srgbClr val="BDD8F3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/>
                        <m:t>is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an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angle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off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bow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with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respect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to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vessel</m:t>
                      </m:r>
                      <m:r>
                        <m:rPr>
                          <m:nor/>
                        </m:rPr>
                        <a:rPr lang="en-GB"/>
                        <m:t>’</m:t>
                      </m:r>
                      <m:r>
                        <m:rPr>
                          <m:nor/>
                        </m:rPr>
                        <a:rPr lang="en-GB"/>
                        <m:t>s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heading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direction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measured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le 6">
                <a:extLst>
                  <a:ext uri="{FF2B5EF4-FFF2-40B4-BE49-F238E27FC236}">
                    <a16:creationId xmlns:a16="http://schemas.microsoft.com/office/drawing/2014/main" id="{BAF27FD3-931B-324F-BDF0-9DBC9F512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69974"/>
                <a:ext cx="8269195" cy="5183226"/>
              </a:xfrm>
              <a:prstGeom prst="roundRect">
                <a:avLst>
                  <a:gd name="adj" fmla="val 1226"/>
                </a:avLst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BDD8F3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8">
            <a:extLst>
              <a:ext uri="{FF2B5EF4-FFF2-40B4-BE49-F238E27FC236}">
                <a16:creationId xmlns:a16="http://schemas.microsoft.com/office/drawing/2014/main" id="{C2804E25-A507-054E-861A-07BC2B53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340" y="1501254"/>
            <a:ext cx="787851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rgbClr val="000000"/>
                </a:solidFill>
                <a:latin typeface="Calibri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sz="2400" b="1" dirty="0" smtClean="0">
                <a:latin typeface="+mn-lt"/>
              </a:rPr>
              <a:t>c) Model implementation</a:t>
            </a:r>
          </a:p>
          <a:p>
            <a:pPr algn="just" eaLnBrk="1" hangingPunct="1"/>
            <a:endParaRPr lang="en-US" sz="2400" b="1" dirty="0">
              <a:latin typeface="+mn-lt"/>
            </a:endParaRPr>
          </a:p>
          <a:p>
            <a:pPr algn="just" eaLnBrk="1" hangingPunct="1"/>
            <a:endParaRPr lang="en-US" sz="2400" b="1" dirty="0" smtClean="0">
              <a:latin typeface="+mn-lt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r>
              <a:rPr lang="en-US" sz="2400" b="1" dirty="0" err="1" smtClean="0">
                <a:latin typeface="+mn-lt"/>
              </a:rPr>
              <a:t>Mannarini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(inspired by </a:t>
            </a:r>
            <a:r>
              <a:rPr lang="en-US" sz="2400" dirty="0" smtClean="0">
                <a:latin typeface="+mn-lt"/>
              </a:rPr>
              <a:t>Bowditch)</a:t>
            </a: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endParaRPr lang="en-US" sz="2400" dirty="0">
              <a:latin typeface="+mn-lt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r>
              <a:rPr lang="en-US" sz="2400" b="1" dirty="0" err="1" smtClean="0">
                <a:solidFill>
                  <a:schemeClr val="tx1"/>
                </a:solidFill>
              </a:rPr>
              <a:t>Aertssen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endParaRPr lang="en-US" sz="2400" b="1" dirty="0">
              <a:solidFill>
                <a:schemeClr val="tx1"/>
              </a:solidFill>
              <a:latin typeface="+mn-lt"/>
            </a:endParaRPr>
          </a:p>
          <a:p>
            <a:pPr marL="342900" indent="-342900" algn="just" eaLnBrk="1" hangingPunct="1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/>
                </a:solidFill>
              </a:rPr>
              <a:t>Khokhlov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GB" sz="2400" dirty="0">
                <a:solidFill>
                  <a:schemeClr val="tx1"/>
                </a:solidFill>
              </a:rPr>
              <a:t>suggested by </a:t>
            </a:r>
            <a:r>
              <a:rPr lang="en-GB" sz="2400" dirty="0" err="1">
                <a:solidFill>
                  <a:schemeClr val="tx1"/>
                </a:solidFill>
              </a:rPr>
              <a:t>Lubkovsky</a:t>
            </a:r>
            <a:r>
              <a:rPr lang="en-GB" sz="2400" dirty="0">
                <a:solidFill>
                  <a:schemeClr val="tx1"/>
                </a:solidFill>
              </a:rPr>
              <a:t>)</a:t>
            </a:r>
            <a:endParaRPr lang="es-ES" sz="2400" dirty="0">
              <a:latin typeface="+mn-lt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39F6D5B-DBD0-2F49-9FE9-5AA4A55D1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750"/>
            <a:ext cx="4051300" cy="10795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932FEFE-C179-A344-AA34-4B2C0B4D00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A91DC-C908-4AB0-A451-0EAA71C158D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E0A794-3AC2-9841-BB35-9702B3318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95" y="76200"/>
            <a:ext cx="99060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6">
                <a:extLst>
                  <a:ext uri="{FF2B5EF4-FFF2-40B4-BE49-F238E27FC236}">
                    <a16:creationId xmlns:a16="http://schemas.microsoft.com/office/drawing/2014/main" id="{BAF27FD3-931B-324F-BDF0-9DBC9F512777}"/>
                  </a:ext>
                </a:extLst>
              </p:cNvPr>
              <p:cNvSpPr/>
              <p:nvPr/>
            </p:nvSpPr>
            <p:spPr>
              <a:xfrm>
                <a:off x="381000" y="1369974"/>
                <a:ext cx="8269195" cy="5183226"/>
              </a:xfrm>
              <a:prstGeom prst="roundRect">
                <a:avLst>
                  <a:gd name="adj" fmla="val 1226"/>
                </a:avLst>
              </a:prstGeom>
              <a:solidFill>
                <a:schemeClr val="bg1"/>
              </a:solidFill>
              <a:ln w="76200">
                <a:solidFill>
                  <a:srgbClr val="BDD8F3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/>
                        <m:t>is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an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angle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off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bow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with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respect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to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vessel</m:t>
                      </m:r>
                      <m:r>
                        <m:rPr>
                          <m:nor/>
                        </m:rPr>
                        <a:rPr lang="en-GB"/>
                        <m:t>’</m:t>
                      </m:r>
                      <m:r>
                        <m:rPr>
                          <m:nor/>
                        </m:rPr>
                        <a:rPr lang="en-GB"/>
                        <m:t>s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heading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direction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measured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le 6">
                <a:extLst>
                  <a:ext uri="{FF2B5EF4-FFF2-40B4-BE49-F238E27FC236}">
                    <a16:creationId xmlns:a16="http://schemas.microsoft.com/office/drawing/2014/main" id="{BAF27FD3-931B-324F-BDF0-9DBC9F512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69974"/>
                <a:ext cx="8269195" cy="5183226"/>
              </a:xfrm>
              <a:prstGeom prst="roundRect">
                <a:avLst>
                  <a:gd name="adj" fmla="val 1226"/>
                </a:avLst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BDD8F3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C2804E25-A507-054E-861A-07BC2B5320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340" y="1501254"/>
                <a:ext cx="7878519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3200">
                    <a:solidFill>
                      <a:srgbClr val="000000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 eaLnBrk="0" hangingPunct="0">
                  <a:defRPr sz="3200">
                    <a:solidFill>
                      <a:srgbClr val="000000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3200">
                    <a:solidFill>
                      <a:srgbClr val="000000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3200">
                    <a:solidFill>
                      <a:srgbClr val="000000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3200">
                    <a:solidFill>
                      <a:srgbClr val="000000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>
                    <a:solidFill>
                      <a:srgbClr val="000000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>
                    <a:solidFill>
                      <a:srgbClr val="000000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>
                    <a:solidFill>
                      <a:srgbClr val="000000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>
                    <a:solidFill>
                      <a:srgbClr val="000000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just" eaLnBrk="1" hangingPunct="1"/>
                <a:r>
                  <a:rPr lang="en-US" sz="2400" b="1" dirty="0" err="1" smtClean="0">
                    <a:latin typeface="+mn-lt"/>
                  </a:rPr>
                  <a:t>Mannarini</a:t>
                </a:r>
                <a:r>
                  <a:rPr lang="en-US" sz="2400" b="1" dirty="0" smtClean="0">
                    <a:latin typeface="+mn-lt"/>
                  </a:rPr>
                  <a:t> </a:t>
                </a:r>
                <a:r>
                  <a:rPr lang="en-US" sz="2400" b="1" dirty="0">
                    <a:latin typeface="+mn-lt"/>
                  </a:rPr>
                  <a:t>(inspired by Bowditch</a:t>
                </a:r>
                <a:r>
                  <a:rPr lang="en-US" sz="2400" b="1" dirty="0" smtClean="0">
                    <a:latin typeface="+mn-lt"/>
                  </a:rPr>
                  <a:t>): </a:t>
                </a:r>
                <a:r>
                  <a:rPr lang="en-GB" sz="2400" dirty="0">
                    <a:latin typeface="+mn-lt"/>
                  </a:rPr>
                  <a:t>final speed is computed in function of the non-wave affected speed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400" dirty="0">
                    <a:latin typeface="+mn-lt"/>
                  </a:rPr>
                  <a:t>) plus a reduction in function of the wave parameters</a:t>
                </a:r>
                <a:r>
                  <a:rPr lang="es-ES" sz="2400" dirty="0">
                    <a:latin typeface="+mn-lt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C2804E25-A507-054E-861A-07BC2B53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340" y="1501254"/>
                <a:ext cx="7878519" cy="1200329"/>
              </a:xfrm>
              <a:prstGeom prst="rect">
                <a:avLst/>
              </a:prstGeom>
              <a:blipFill>
                <a:blip r:embed="rId5"/>
                <a:stretch>
                  <a:fillRect l="-1238" t="-4061" r="-1161" b="-1066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E39F6D5B-DBD0-2F49-9FE9-5AA4A55D1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750"/>
            <a:ext cx="4051300" cy="10795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932FEFE-C179-A344-AA34-4B2C0B4D00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24" y="152400"/>
            <a:ext cx="709676" cy="885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19600" y="3218711"/>
                <a:ext cx="29581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ca-E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𝐻𝑠</m:t>
                          </m:r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a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ca-E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ca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ca-ES" i="0"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ca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𝐻𝑠</m:t>
                          </m:r>
                        </m:e>
                        <m: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218711"/>
                <a:ext cx="2958117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u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6320673"/>
                  </p:ext>
                </p:extLst>
              </p:nvPr>
            </p:nvGraphicFramePr>
            <p:xfrm>
              <a:off x="3069590" y="3756319"/>
              <a:ext cx="3182620" cy="22421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98039">
                      <a:extLst>
                        <a:ext uri="{9D8B030D-6E8A-4147-A177-3AD203B41FA5}">
                          <a16:colId xmlns:a16="http://schemas.microsoft.com/office/drawing/2014/main" val="2968159405"/>
                        </a:ext>
                      </a:extLst>
                    </a:gridCol>
                    <a:gridCol w="984581">
                      <a:extLst>
                        <a:ext uri="{9D8B030D-6E8A-4147-A177-3AD203B41FA5}">
                          <a16:colId xmlns:a16="http://schemas.microsoft.com/office/drawing/2014/main" val="1120828477"/>
                        </a:ext>
                      </a:extLst>
                    </a:gridCol>
                  </a:tblGrid>
                  <a:tr h="41334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</a:rPr>
                            <a:t> (in kn/ft</a:t>
                          </a:r>
                          <a:r>
                            <a:rPr lang="en-US" sz="1200" baseline="30000">
                              <a:effectLst/>
                            </a:rPr>
                            <a:t>2</a:t>
                          </a:r>
                          <a:r>
                            <a:rPr lang="en-US" sz="1200">
                              <a:effectLst/>
                            </a:rPr>
                            <a:t>) 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130372038"/>
                      </a:ext>
                    </a:extLst>
                  </a:tr>
                  <a:tr h="3558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0º≤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</a:rPr>
                            <a:t>≤45º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0.0083 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325838267"/>
                      </a:ext>
                    </a:extLst>
                  </a:tr>
                  <a:tr h="3558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45º&lt;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</a:rPr>
                            <a:t> &lt;135º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0.0165 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1065835092"/>
                      </a:ext>
                    </a:extLst>
                  </a:tr>
                  <a:tr h="3558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135º≤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</a:rPr>
                            <a:t> ≤225º 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0.0248 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024268244"/>
                      </a:ext>
                    </a:extLst>
                  </a:tr>
                  <a:tr h="3558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225º&lt;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</a:rPr>
                            <a:t> &lt;270º 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0.0165 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112860512"/>
                      </a:ext>
                    </a:extLst>
                  </a:tr>
                  <a:tr h="3558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270º≤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</a:rPr>
                            <a:t>≤360º 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0.0083 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9951553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u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6320673"/>
                  </p:ext>
                </p:extLst>
              </p:nvPr>
            </p:nvGraphicFramePr>
            <p:xfrm>
              <a:off x="3069590" y="3756319"/>
              <a:ext cx="3182620" cy="224214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98039">
                      <a:extLst>
                        <a:ext uri="{9D8B030D-6E8A-4147-A177-3AD203B41FA5}">
                          <a16:colId xmlns:a16="http://schemas.microsoft.com/office/drawing/2014/main" val="2968159405"/>
                        </a:ext>
                      </a:extLst>
                    </a:gridCol>
                    <a:gridCol w="984581">
                      <a:extLst>
                        <a:ext uri="{9D8B030D-6E8A-4147-A177-3AD203B41FA5}">
                          <a16:colId xmlns:a16="http://schemas.microsoft.com/office/drawing/2014/main" val="1120828477"/>
                        </a:ext>
                      </a:extLst>
                    </a:gridCol>
                  </a:tblGrid>
                  <a:tr h="413344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marL="0" marR="0" marT="0" marB="0" anchor="b">
                        <a:blipFill>
                          <a:blip r:embed="rId9"/>
                          <a:stretch>
                            <a:fillRect l="-277" t="-1471" r="-45983" b="-45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marL="0" marR="0" marT="0" marB="0" anchor="b">
                        <a:blipFill>
                          <a:blip r:embed="rId9"/>
                          <a:stretch>
                            <a:fillRect l="-223457" t="-1471" r="-2469" b="-45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720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marL="0" marR="0" marT="0" marB="0" anchor="b">
                        <a:blipFill>
                          <a:blip r:embed="rId9"/>
                          <a:stretch>
                            <a:fillRect l="-277" t="-115000" r="-45983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0.0083 </a:t>
                          </a:r>
                          <a:endParaRPr lang="ca-ES" sz="120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32583826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marL="0" marR="0" marT="0" marB="0" anchor="b">
                        <a:blipFill>
                          <a:blip r:embed="rId9"/>
                          <a:stretch>
                            <a:fillRect l="-277" t="-215000" r="-4598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0.0165 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106583509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marL="0" marR="0" marT="0" marB="0" anchor="b">
                        <a:blipFill>
                          <a:blip r:embed="rId9"/>
                          <a:stretch>
                            <a:fillRect l="-277" t="-315000" r="-45983" b="-2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0.0248 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0242682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marL="0" marR="0" marT="0" marB="0" anchor="b">
                        <a:blipFill>
                          <a:blip r:embed="rId9"/>
                          <a:stretch>
                            <a:fillRect l="-277" t="-415000" r="-45983" b="-1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0.0165 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1128605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ca-ES"/>
                        </a:p>
                      </a:txBody>
                      <a:tcPr marL="0" marR="0" marT="0" marB="0" anchor="b">
                        <a:blipFill>
                          <a:blip r:embed="rId9"/>
                          <a:stretch>
                            <a:fillRect l="-277" t="-515000" r="-45983" b="-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0.0083 </a:t>
                          </a:r>
                          <a:endParaRPr lang="ca-ES" sz="1200" dirty="0">
                            <a:solidFill>
                              <a:srgbClr val="000000"/>
                            </a:solidFill>
                            <a:effectLst/>
                            <a:latin typeface="Palatino Linotype" panose="0204050205050503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9951553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67346" y="6097627"/>
                <a:ext cx="760094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 an angle off bow with respect to vessel’s heading direction measured</a:t>
                </a:r>
                <a:endParaRPr lang="ca-E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46" y="6097627"/>
                <a:ext cx="7600949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89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1629</TotalTime>
  <Words>787</Words>
  <Application>Microsoft Office PowerPoint</Application>
  <PresentationFormat>Presentació en pantalla (4:3)</PresentationFormat>
  <Paragraphs>254</Paragraphs>
  <Slides>18</Slides>
  <Notes>18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9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18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Cambria Math</vt:lpstr>
      <vt:lpstr>Palatino Linotype</vt:lpstr>
      <vt:lpstr>Philosopher</vt:lpstr>
      <vt:lpstr>Times New Roman</vt:lpstr>
      <vt:lpstr>Wingdings</vt:lpstr>
      <vt:lpstr>Tema de Office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UPC</cp:lastModifiedBy>
  <cp:revision>251</cp:revision>
  <cp:lastPrinted>2014-05-14T08:34:02Z</cp:lastPrinted>
  <dcterms:created xsi:type="dcterms:W3CDTF">2017-04-11T06:21:04Z</dcterms:created>
  <dcterms:modified xsi:type="dcterms:W3CDTF">2022-04-05T11:10:15Z</dcterms:modified>
</cp:coreProperties>
</file>